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61" r:id="rId5"/>
    <p:sldId id="262" r:id="rId6"/>
    <p:sldId id="263" r:id="rId7"/>
  </p:sldIdLst>
  <p:sldSz cx="18288000" cy="10287000"/>
  <p:notesSz cx="6858000" cy="9144000"/>
  <p:embeddedFontLst>
    <p:embeddedFont>
      <p:font typeface="LEMON MILK Pro VAR" panose="00000500000000000000" pitchFamily="2" charset="0"/>
      <p:regular r:id="rId8"/>
      <p:bold r:id="rId9"/>
    </p:embeddedFont>
    <p:embeddedFont>
      <p:font typeface="Montserrat" pitchFamily="2" charset="0"/>
      <p:regular r:id="rId10"/>
      <p:bold r:id="rId11"/>
      <p:italic r:id="rId12"/>
      <p:boldItalic r:id="rId13"/>
    </p:embeddedFont>
    <p:embeddedFont>
      <p:font typeface="Montserrat Bold" pitchFamily="2" charset="0"/>
      <p:regular r:id="rId14"/>
      <p:bold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021D16-000B-43F5-9833-9246042DE7F8}" v="1" dt="2026-02-20T16:57:31.9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65" d="100"/>
          <a:sy n="65" d="100"/>
        </p:scale>
        <p:origin x="1074" y="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font" Target="fonts/font5.fntdata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4.fntdata"/><Relationship Id="rId5" Type="http://schemas.openxmlformats.org/officeDocument/2006/relationships/slide" Target="slides/slide1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 Rotjan" userId="99672b63-2458-48da-be4b-16b08f8155d1" providerId="ADAL" clId="{53D76B76-0682-45F9-A7F3-3F250A8EE413}"/>
    <pc:docChg chg="addSld delSld modSld">
      <pc:chgData name="Sara Rotjan" userId="99672b63-2458-48da-be4b-16b08f8155d1" providerId="ADAL" clId="{53D76B76-0682-45F9-A7F3-3F250A8EE413}" dt="2026-02-20T16:57:31.966" v="1"/>
      <pc:docMkLst>
        <pc:docMk/>
      </pc:docMkLst>
      <pc:sldChg chg="del">
        <pc:chgData name="Sara Rotjan" userId="99672b63-2458-48da-be4b-16b08f8155d1" providerId="ADAL" clId="{53D76B76-0682-45F9-A7F3-3F250A8EE413}" dt="2026-02-20T16:57:20.669" v="0" actId="47"/>
        <pc:sldMkLst>
          <pc:docMk/>
          <pc:sldMk cId="0" sldId="258"/>
        </pc:sldMkLst>
      </pc:sldChg>
      <pc:sldChg chg="del">
        <pc:chgData name="Sara Rotjan" userId="99672b63-2458-48da-be4b-16b08f8155d1" providerId="ADAL" clId="{53D76B76-0682-45F9-A7F3-3F250A8EE413}" dt="2026-02-20T16:57:20.669" v="0" actId="47"/>
        <pc:sldMkLst>
          <pc:docMk/>
          <pc:sldMk cId="0" sldId="259"/>
        </pc:sldMkLst>
      </pc:sldChg>
      <pc:sldChg chg="del">
        <pc:chgData name="Sara Rotjan" userId="99672b63-2458-48da-be4b-16b08f8155d1" providerId="ADAL" clId="{53D76B76-0682-45F9-A7F3-3F250A8EE413}" dt="2026-02-20T16:57:20.669" v="0" actId="47"/>
        <pc:sldMkLst>
          <pc:docMk/>
          <pc:sldMk cId="1151077510" sldId="260"/>
        </pc:sldMkLst>
      </pc:sldChg>
      <pc:sldChg chg="add">
        <pc:chgData name="Sara Rotjan" userId="99672b63-2458-48da-be4b-16b08f8155d1" providerId="ADAL" clId="{53D76B76-0682-45F9-A7F3-3F250A8EE413}" dt="2026-02-20T16:57:31.966" v="1"/>
        <pc:sldMkLst>
          <pc:docMk/>
          <pc:sldMk cId="0" sldId="263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7"/>
          <p:cNvGrpSpPr/>
          <p:nvPr userDrawn="1"/>
        </p:nvGrpSpPr>
        <p:grpSpPr>
          <a:xfrm>
            <a:off x="-96561" y="9258300"/>
            <a:ext cx="18581446" cy="1098640"/>
            <a:chOff x="0" y="0"/>
            <a:chExt cx="7406607" cy="43792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7406608" cy="437920"/>
            </a:xfrm>
            <a:custGeom>
              <a:avLst/>
              <a:gdLst/>
              <a:ahLst/>
              <a:cxnLst/>
              <a:rect l="l" t="t" r="r" b="b"/>
              <a:pathLst>
                <a:path w="7406608" h="437920">
                  <a:moveTo>
                    <a:pt x="0" y="0"/>
                  </a:moveTo>
                  <a:lnTo>
                    <a:pt x="7406608" y="0"/>
                  </a:lnTo>
                  <a:lnTo>
                    <a:pt x="7406608" y="437920"/>
                  </a:lnTo>
                  <a:lnTo>
                    <a:pt x="0" y="437920"/>
                  </a:lnTo>
                  <a:close/>
                </a:path>
              </a:pathLst>
            </a:custGeom>
            <a:gradFill rotWithShape="1">
              <a:gsLst>
                <a:gs pos="0">
                  <a:srgbClr val="2B2B71">
                    <a:alpha val="100000"/>
                  </a:srgbClr>
                </a:gs>
                <a:gs pos="25000">
                  <a:srgbClr val="160071">
                    <a:alpha val="100000"/>
                  </a:srgbClr>
                </a:gs>
                <a:gs pos="50000">
                  <a:srgbClr val="160071">
                    <a:alpha val="100000"/>
                  </a:srgbClr>
                </a:gs>
                <a:gs pos="75000">
                  <a:srgbClr val="9D0673">
                    <a:alpha val="100000"/>
                  </a:srgbClr>
                </a:gs>
                <a:gs pos="100000">
                  <a:srgbClr val="F5835C">
                    <a:alpha val="10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57150"/>
              <a:ext cx="7406607" cy="495070"/>
            </a:xfrm>
            <a:prstGeom prst="rect">
              <a:avLst/>
            </a:prstGeom>
          </p:spPr>
          <p:txBody>
            <a:bodyPr lIns="33566" tIns="33566" rIns="33566" bIns="33566" rtlCol="0" anchor="ctr"/>
            <a:lstStyle/>
            <a:p>
              <a:pPr algn="ctr">
                <a:lnSpc>
                  <a:spcPts val="1879"/>
                </a:lnSpc>
              </a:pPr>
              <a:endParaRPr/>
            </a:p>
          </p:txBody>
        </p:sp>
      </p:grpSp>
      <p:sp>
        <p:nvSpPr>
          <p:cNvPr id="10" name="Freeform 10"/>
          <p:cNvSpPr/>
          <p:nvPr userDrawn="1"/>
        </p:nvSpPr>
        <p:spPr>
          <a:xfrm>
            <a:off x="13443902" y="9417327"/>
            <a:ext cx="3639098" cy="725315"/>
          </a:xfrm>
          <a:custGeom>
            <a:avLst/>
            <a:gdLst/>
            <a:ahLst/>
            <a:cxnLst/>
            <a:rect l="l" t="t" r="r" b="b"/>
            <a:pathLst>
              <a:path w="3639098" h="725315">
                <a:moveTo>
                  <a:pt x="0" y="0"/>
                </a:moveTo>
                <a:lnTo>
                  <a:pt x="3639098" y="0"/>
                </a:lnTo>
                <a:lnTo>
                  <a:pt x="3639098" y="725315"/>
                </a:lnTo>
                <a:lnTo>
                  <a:pt x="0" y="72531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157" b="-9157"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register.gotowebinar.com/register/5309450841944623455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register.gotowebinar.com/register/2227009575893217369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register.gotowebinar.com/register/3196367614242870367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3CCA02-C8E2-E1BC-0656-D26C845CF4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F218C189-3DB9-9803-426C-7FB2973D414F}"/>
              </a:ext>
            </a:extLst>
          </p:cNvPr>
          <p:cNvSpPr txBox="1"/>
          <p:nvPr/>
        </p:nvSpPr>
        <p:spPr>
          <a:xfrm>
            <a:off x="1725541" y="6211515"/>
            <a:ext cx="14277770" cy="13579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460"/>
              </a:lnSpc>
            </a:pPr>
            <a:r>
              <a:rPr lang="en-US" sz="3900" spc="-98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Explores how to strengthen your decision-making skills by bringing clarity, confidence, and intention to the process.</a:t>
            </a: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9300D6D6-FB0D-9C5B-D057-05DAF296E9B5}"/>
              </a:ext>
            </a:extLst>
          </p:cNvPr>
          <p:cNvSpPr txBox="1"/>
          <p:nvPr/>
        </p:nvSpPr>
        <p:spPr>
          <a:xfrm>
            <a:off x="1694522" y="3568336"/>
            <a:ext cx="15388479" cy="25150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630"/>
              </a:lnSpc>
            </a:pPr>
            <a:r>
              <a:rPr lang="en-US" sz="5301" b="1" dirty="0">
                <a:solidFill>
                  <a:srgbClr val="18265B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Choices That Count: Elevating Your Decision Making at Work</a:t>
            </a:r>
          </a:p>
          <a:p>
            <a:pPr>
              <a:lnSpc>
                <a:spcPts val="1307"/>
              </a:lnSpc>
            </a:pPr>
            <a:endParaRPr lang="en-US" sz="5301" b="1" dirty="0">
              <a:solidFill>
                <a:srgbClr val="18265B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  <a:p>
            <a:pPr>
              <a:lnSpc>
                <a:spcPts val="5379"/>
              </a:lnSpc>
            </a:pPr>
            <a:r>
              <a:rPr lang="en-US" sz="4299" b="1" dirty="0">
                <a:solidFill>
                  <a:srgbClr val="FF6F43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June 16th | 1:30 pm - 2:00 pm ET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21015C41-D594-759C-8512-E9D49A216C19}"/>
              </a:ext>
            </a:extLst>
          </p:cNvPr>
          <p:cNvSpPr txBox="1"/>
          <p:nvPr/>
        </p:nvSpPr>
        <p:spPr>
          <a:xfrm>
            <a:off x="1858890" y="8031453"/>
            <a:ext cx="5052765" cy="665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600"/>
              </a:lnSpc>
            </a:pPr>
            <a:r>
              <a:rPr lang="en-US" sz="3999" b="1" u="sng" spc="-99" dirty="0">
                <a:solidFill>
                  <a:srgbClr val="160071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Register Online &gt;&gt;</a:t>
            </a:r>
            <a:endParaRPr lang="en-US" sz="3999" b="1" u="sng" spc="-99" dirty="0">
              <a:solidFill>
                <a:srgbClr val="160071"/>
              </a:solidFill>
              <a:latin typeface="Montserrat Bold"/>
              <a:ea typeface="Montserrat Bold"/>
              <a:cs typeface="Montserrat Bold"/>
              <a:sym typeface="Montserrat Bold"/>
              <a:hlinkClick r:id="rId2" tooltip="https://register.gotowebinar.com/register/5309450841944623455"/>
            </a:endParaRP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25A0AF9C-8492-F512-78CD-0941A10547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2319" y="7671377"/>
            <a:ext cx="1543058" cy="1543058"/>
          </a:xfrm>
          <a:prstGeom prst="rect">
            <a:avLst/>
          </a:prstGeom>
        </p:spPr>
      </p:pic>
      <p:grpSp>
        <p:nvGrpSpPr>
          <p:cNvPr id="10" name="Group 10">
            <a:extLst>
              <a:ext uri="{FF2B5EF4-FFF2-40B4-BE49-F238E27FC236}">
                <a16:creationId xmlns:a16="http://schemas.microsoft.com/office/drawing/2014/main" id="{2ABD6E33-A582-E744-AB4F-16668BE50F98}"/>
              </a:ext>
            </a:extLst>
          </p:cNvPr>
          <p:cNvGrpSpPr/>
          <p:nvPr/>
        </p:nvGrpSpPr>
        <p:grpSpPr>
          <a:xfrm>
            <a:off x="0" y="1"/>
            <a:ext cx="14129559" cy="3287579"/>
            <a:chOff x="0" y="0"/>
            <a:chExt cx="36388395" cy="8767678"/>
          </a:xfrm>
        </p:grpSpPr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78333950-EE9D-7EB3-20B9-89E96E460509}"/>
                </a:ext>
              </a:extLst>
            </p:cNvPr>
            <p:cNvSpPr/>
            <p:nvPr/>
          </p:nvSpPr>
          <p:spPr>
            <a:xfrm>
              <a:off x="0" y="0"/>
              <a:ext cx="36388005" cy="8767717"/>
            </a:xfrm>
            <a:custGeom>
              <a:avLst/>
              <a:gdLst/>
              <a:ahLst/>
              <a:cxnLst/>
              <a:rect l="l" t="t" r="r" b="b"/>
              <a:pathLst>
                <a:path w="36388005" h="8767717">
                  <a:moveTo>
                    <a:pt x="0" y="0"/>
                  </a:moveTo>
                  <a:lnTo>
                    <a:pt x="0" y="8767717"/>
                  </a:lnTo>
                  <a:lnTo>
                    <a:pt x="34165124" y="8767717"/>
                  </a:lnTo>
                  <a:cubicBezTo>
                    <a:pt x="35394999" y="8767717"/>
                    <a:pt x="36388005" y="8440663"/>
                    <a:pt x="36388005" y="8036044"/>
                  </a:cubicBezTo>
                  <a:lnTo>
                    <a:pt x="36388005" y="663155"/>
                  </a:lnTo>
                  <a:cubicBezTo>
                    <a:pt x="36388005" y="369276"/>
                    <a:pt x="35864171" y="116523"/>
                    <a:pt x="35106722" y="0"/>
                  </a:cubicBezTo>
                  <a:close/>
                </a:path>
              </a:pathLst>
            </a:custGeom>
            <a:blipFill>
              <a:blip r:embed="rId4">
                <a:alphaModFix amt="86000"/>
              </a:blip>
              <a:stretch>
                <a:fillRect t="-54063" b="-79386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2">
            <a:extLst>
              <a:ext uri="{FF2B5EF4-FFF2-40B4-BE49-F238E27FC236}">
                <a16:creationId xmlns:a16="http://schemas.microsoft.com/office/drawing/2014/main" id="{470C9E28-7BBC-266A-6B30-543F761BA7AD}"/>
              </a:ext>
            </a:extLst>
          </p:cNvPr>
          <p:cNvGrpSpPr/>
          <p:nvPr/>
        </p:nvGrpSpPr>
        <p:grpSpPr>
          <a:xfrm rot="5400000">
            <a:off x="13872826" y="-1200015"/>
            <a:ext cx="3287594" cy="5687594"/>
            <a:chOff x="0" y="0"/>
            <a:chExt cx="1932494" cy="3352969"/>
          </a:xfrm>
        </p:grpSpPr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EE0919BD-06D1-3688-1D42-F66AE37331A6}"/>
                </a:ext>
              </a:extLst>
            </p:cNvPr>
            <p:cNvSpPr/>
            <p:nvPr/>
          </p:nvSpPr>
          <p:spPr>
            <a:xfrm>
              <a:off x="0" y="0"/>
              <a:ext cx="1932494" cy="3352969"/>
            </a:xfrm>
            <a:custGeom>
              <a:avLst/>
              <a:gdLst/>
              <a:ahLst/>
              <a:cxnLst/>
              <a:rect l="l" t="t" r="r" b="b"/>
              <a:pathLst>
                <a:path w="1932494" h="3352969">
                  <a:moveTo>
                    <a:pt x="1932494" y="0"/>
                  </a:moveTo>
                  <a:lnTo>
                    <a:pt x="1932494" y="3238669"/>
                  </a:lnTo>
                  <a:lnTo>
                    <a:pt x="966247" y="3352969"/>
                  </a:lnTo>
                  <a:lnTo>
                    <a:pt x="0" y="3238669"/>
                  </a:lnTo>
                  <a:lnTo>
                    <a:pt x="0" y="0"/>
                  </a:lnTo>
                  <a:lnTo>
                    <a:pt x="1932494" y="0"/>
                  </a:lnTo>
                  <a:close/>
                </a:path>
              </a:pathLst>
            </a:custGeom>
            <a:solidFill>
              <a:srgbClr val="2B2B7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TextBox 14">
              <a:extLst>
                <a:ext uri="{FF2B5EF4-FFF2-40B4-BE49-F238E27FC236}">
                  <a16:creationId xmlns:a16="http://schemas.microsoft.com/office/drawing/2014/main" id="{6430FBE2-11CC-472C-B31B-6559700A7931}"/>
                </a:ext>
              </a:extLst>
            </p:cNvPr>
            <p:cNvSpPr txBox="1"/>
            <p:nvPr/>
          </p:nvSpPr>
          <p:spPr>
            <a:xfrm>
              <a:off x="0" y="-9525"/>
              <a:ext cx="1932494" cy="3248194"/>
            </a:xfrm>
            <a:prstGeom prst="rect">
              <a:avLst/>
            </a:prstGeom>
          </p:spPr>
          <p:txBody>
            <a:bodyPr lIns="21260" tIns="21260" rIns="21260" bIns="21260" rtlCol="0" anchor="ctr"/>
            <a:lstStyle/>
            <a:p>
              <a:pPr algn="ctr">
                <a:lnSpc>
                  <a:spcPts val="725"/>
                </a:lnSpc>
              </a:pPr>
              <a:endParaRPr/>
            </a:p>
          </p:txBody>
        </p:sp>
      </p:grpSp>
      <p:sp>
        <p:nvSpPr>
          <p:cNvPr id="15" name="TextBox 15">
            <a:extLst>
              <a:ext uri="{FF2B5EF4-FFF2-40B4-BE49-F238E27FC236}">
                <a16:creationId xmlns:a16="http://schemas.microsoft.com/office/drawing/2014/main" id="{3CC1BD25-28E2-C712-B7E4-447A9F736AA6}"/>
              </a:ext>
            </a:extLst>
          </p:cNvPr>
          <p:cNvSpPr txBox="1"/>
          <p:nvPr/>
        </p:nvSpPr>
        <p:spPr>
          <a:xfrm>
            <a:off x="13266686" y="403395"/>
            <a:ext cx="4499879" cy="2500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6503"/>
              </a:lnSpc>
            </a:pPr>
            <a:r>
              <a:rPr lang="en-US" sz="6000" dirty="0">
                <a:solidFill>
                  <a:srgbClr val="FFFFFF"/>
                </a:solidFill>
                <a:latin typeface="LEMON MILK Pro VAR"/>
                <a:ea typeface="LEMON MILK Pro VAR"/>
                <a:cs typeface="LEMON MILK Pro VAR"/>
                <a:sym typeface="LEMON MILK Pro VAR"/>
              </a:rPr>
              <a:t>THRIVE with NEAP</a:t>
            </a:r>
          </a:p>
          <a:p>
            <a:pPr algn="r">
              <a:lnSpc>
                <a:spcPts val="6503"/>
              </a:lnSpc>
            </a:pPr>
            <a:r>
              <a:rPr lang="en-US" sz="6000" dirty="0">
                <a:solidFill>
                  <a:srgbClr val="FFFFFF"/>
                </a:solidFill>
                <a:latin typeface="LEMON MILK Pro VAR"/>
                <a:ea typeface="LEMON MILK Pro VAR"/>
                <a:cs typeface="LEMON MILK Pro VAR"/>
                <a:sym typeface="LEMON MILK Pro VAR"/>
              </a:rPr>
              <a:t>Webinars</a:t>
            </a:r>
          </a:p>
        </p:txBody>
      </p:sp>
    </p:spTree>
    <p:extLst>
      <p:ext uri="{BB962C8B-B14F-4D97-AF65-F5344CB8AC3E}">
        <p14:creationId xmlns:p14="http://schemas.microsoft.com/office/powerpoint/2010/main" val="39101465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82191" y="6472025"/>
            <a:ext cx="12167480" cy="13579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460"/>
              </a:lnSpc>
            </a:pPr>
            <a:r>
              <a:rPr lang="en-US" sz="3900" spc="-98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Learn how to speak up with confidence and navigate workplace conversations successfully.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382191" y="3576908"/>
            <a:ext cx="14570045" cy="25150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630"/>
              </a:lnSpc>
            </a:pPr>
            <a:r>
              <a:rPr lang="en-US" sz="5301" b="1">
                <a:solidFill>
                  <a:srgbClr val="18265B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Bold &amp; Balanced: Mastering Assertive Communication at Work</a:t>
            </a:r>
          </a:p>
          <a:p>
            <a:pPr>
              <a:lnSpc>
                <a:spcPts val="1317"/>
              </a:lnSpc>
            </a:pPr>
            <a:endParaRPr lang="en-US" sz="5301" b="1">
              <a:solidFill>
                <a:srgbClr val="18265B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  <a:p>
            <a:pPr>
              <a:lnSpc>
                <a:spcPts val="5379"/>
              </a:lnSpc>
            </a:pPr>
            <a:r>
              <a:rPr lang="en-US" sz="4299" b="1">
                <a:solidFill>
                  <a:srgbClr val="FF6F43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July 15th | 12:30 pm - 1:00 pm ET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413441" y="8232372"/>
            <a:ext cx="6083739" cy="665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600"/>
              </a:lnSpc>
            </a:pPr>
            <a:r>
              <a:rPr lang="en-US" sz="3999" b="1" u="sng" spc="-99">
                <a:solidFill>
                  <a:srgbClr val="160071"/>
                </a:solidFill>
                <a:latin typeface="Montserrat Bold"/>
                <a:ea typeface="Montserrat Bold"/>
                <a:cs typeface="Montserrat Bold"/>
                <a:sym typeface="Montserrat Bold"/>
                <a:hlinkClick r:id="rId2" tooltip="https://register.gotowebinar.com/register/2227009575893217369"/>
              </a:rPr>
              <a:t>Register Online &gt;&gt;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8927" y="7898653"/>
            <a:ext cx="1404038" cy="1404038"/>
          </a:xfrm>
          <a:prstGeom prst="rect">
            <a:avLst/>
          </a:prstGeom>
        </p:spPr>
      </p:pic>
      <p:grpSp>
        <p:nvGrpSpPr>
          <p:cNvPr id="10" name="Group 10"/>
          <p:cNvGrpSpPr/>
          <p:nvPr/>
        </p:nvGrpSpPr>
        <p:grpSpPr>
          <a:xfrm>
            <a:off x="0" y="1"/>
            <a:ext cx="14129559" cy="3287579"/>
            <a:chOff x="0" y="0"/>
            <a:chExt cx="36388395" cy="8767678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6388005" cy="8767717"/>
            </a:xfrm>
            <a:custGeom>
              <a:avLst/>
              <a:gdLst/>
              <a:ahLst/>
              <a:cxnLst/>
              <a:rect l="l" t="t" r="r" b="b"/>
              <a:pathLst>
                <a:path w="36388005" h="8767717">
                  <a:moveTo>
                    <a:pt x="0" y="0"/>
                  </a:moveTo>
                  <a:lnTo>
                    <a:pt x="0" y="8767717"/>
                  </a:lnTo>
                  <a:lnTo>
                    <a:pt x="34165124" y="8767717"/>
                  </a:lnTo>
                  <a:cubicBezTo>
                    <a:pt x="35394999" y="8767717"/>
                    <a:pt x="36388005" y="8440663"/>
                    <a:pt x="36388005" y="8036044"/>
                  </a:cubicBezTo>
                  <a:lnTo>
                    <a:pt x="36388005" y="663155"/>
                  </a:lnTo>
                  <a:cubicBezTo>
                    <a:pt x="36388005" y="369276"/>
                    <a:pt x="35864171" y="116523"/>
                    <a:pt x="35106722" y="0"/>
                  </a:cubicBezTo>
                  <a:close/>
                </a:path>
              </a:pathLst>
            </a:custGeom>
            <a:blipFill>
              <a:blip r:embed="rId4">
                <a:alphaModFix amt="86000"/>
              </a:blip>
              <a:stretch>
                <a:fillRect t="-52802" b="-123706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2"/>
          <p:cNvGrpSpPr/>
          <p:nvPr/>
        </p:nvGrpSpPr>
        <p:grpSpPr>
          <a:xfrm rot="5400000">
            <a:off x="13872826" y="-1200015"/>
            <a:ext cx="3287594" cy="5687594"/>
            <a:chOff x="0" y="0"/>
            <a:chExt cx="1932494" cy="3352969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932494" cy="3352969"/>
            </a:xfrm>
            <a:custGeom>
              <a:avLst/>
              <a:gdLst/>
              <a:ahLst/>
              <a:cxnLst/>
              <a:rect l="l" t="t" r="r" b="b"/>
              <a:pathLst>
                <a:path w="1932494" h="3352969">
                  <a:moveTo>
                    <a:pt x="1932494" y="0"/>
                  </a:moveTo>
                  <a:lnTo>
                    <a:pt x="1932494" y="3238669"/>
                  </a:lnTo>
                  <a:lnTo>
                    <a:pt x="966247" y="3352969"/>
                  </a:lnTo>
                  <a:lnTo>
                    <a:pt x="0" y="3238669"/>
                  </a:lnTo>
                  <a:lnTo>
                    <a:pt x="0" y="0"/>
                  </a:lnTo>
                  <a:lnTo>
                    <a:pt x="1932494" y="0"/>
                  </a:lnTo>
                  <a:close/>
                </a:path>
              </a:pathLst>
            </a:custGeom>
            <a:solidFill>
              <a:srgbClr val="2B2B7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9525"/>
              <a:ext cx="1932494" cy="3248194"/>
            </a:xfrm>
            <a:prstGeom prst="rect">
              <a:avLst/>
            </a:prstGeom>
          </p:spPr>
          <p:txBody>
            <a:bodyPr lIns="21260" tIns="21260" rIns="21260" bIns="21260" rtlCol="0" anchor="ctr"/>
            <a:lstStyle/>
            <a:p>
              <a:pPr algn="ctr">
                <a:lnSpc>
                  <a:spcPts val="725"/>
                </a:lnSpc>
              </a:pPr>
              <a:endParaRPr/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13266686" y="403395"/>
            <a:ext cx="4499879" cy="2500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6503"/>
              </a:lnSpc>
            </a:pPr>
            <a:r>
              <a:rPr lang="en-US" sz="6000" dirty="0">
                <a:solidFill>
                  <a:srgbClr val="FFFFFF"/>
                </a:solidFill>
                <a:latin typeface="LEMON MILK Pro VAR"/>
                <a:ea typeface="LEMON MILK Pro VAR"/>
                <a:cs typeface="LEMON MILK Pro VAR"/>
                <a:sym typeface="LEMON MILK Pro VAR"/>
              </a:rPr>
              <a:t>THRIVE with NEAP</a:t>
            </a:r>
          </a:p>
          <a:p>
            <a:pPr algn="r">
              <a:lnSpc>
                <a:spcPts val="6503"/>
              </a:lnSpc>
            </a:pPr>
            <a:r>
              <a:rPr lang="en-US" sz="6000" dirty="0">
                <a:solidFill>
                  <a:srgbClr val="FFFFFF"/>
                </a:solidFill>
                <a:latin typeface="LEMON MILK Pro VAR"/>
                <a:ea typeface="LEMON MILK Pro VAR"/>
                <a:cs typeface="LEMON MILK Pro VAR"/>
                <a:sym typeface="LEMON MILK Pro VAR"/>
              </a:rPr>
              <a:t>Webinars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735787" y="5664221"/>
            <a:ext cx="15347214" cy="13579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460"/>
              </a:lnSpc>
            </a:pPr>
            <a:r>
              <a:rPr lang="en-US" sz="3900" spc="-98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Learn practical strategies to improve collaboration, reduce misunderstandings, and strengthen relationships.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735787" y="3707996"/>
            <a:ext cx="15347214" cy="17071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630"/>
              </a:lnSpc>
            </a:pPr>
            <a:r>
              <a:rPr lang="en-US" sz="5301" b="1">
                <a:solidFill>
                  <a:srgbClr val="18265B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The Quiet Superpower: Active Listening</a:t>
            </a:r>
          </a:p>
          <a:p>
            <a:pPr>
              <a:lnSpc>
                <a:spcPts val="1553"/>
              </a:lnSpc>
            </a:pPr>
            <a:endParaRPr lang="en-US" sz="5301" b="1">
              <a:solidFill>
                <a:srgbClr val="18265B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  <a:p>
            <a:pPr>
              <a:lnSpc>
                <a:spcPts val="5379"/>
              </a:lnSpc>
            </a:pPr>
            <a:r>
              <a:rPr lang="en-US" sz="4299" b="1">
                <a:solidFill>
                  <a:srgbClr val="FF6F43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August 11th | 1:30 pm - 2:00 pm ET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735787" y="7520967"/>
            <a:ext cx="5810942" cy="665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600"/>
              </a:lnSpc>
            </a:pPr>
            <a:r>
              <a:rPr lang="en-US" sz="3999" b="1" u="sng" spc="-99">
                <a:solidFill>
                  <a:srgbClr val="160071"/>
                </a:solidFill>
                <a:latin typeface="Montserrat Bold"/>
                <a:ea typeface="Montserrat Bold"/>
                <a:cs typeface="Montserrat Bold"/>
                <a:sym typeface="Montserrat Bold"/>
                <a:hlinkClick r:id="rId2" tooltip="https://register.gotowebinar.com/register/3196367614242870367"/>
              </a:rPr>
              <a:t>Register Online &gt;&gt;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8209" y="7129835"/>
            <a:ext cx="1518866" cy="1518866"/>
          </a:xfrm>
          <a:prstGeom prst="rect">
            <a:avLst/>
          </a:prstGeom>
        </p:spPr>
      </p:pic>
      <p:grpSp>
        <p:nvGrpSpPr>
          <p:cNvPr id="10" name="Group 10"/>
          <p:cNvGrpSpPr/>
          <p:nvPr/>
        </p:nvGrpSpPr>
        <p:grpSpPr>
          <a:xfrm>
            <a:off x="0" y="1"/>
            <a:ext cx="14129559" cy="3287579"/>
            <a:chOff x="0" y="0"/>
            <a:chExt cx="36388395" cy="8767678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6388005" cy="8767717"/>
            </a:xfrm>
            <a:custGeom>
              <a:avLst/>
              <a:gdLst/>
              <a:ahLst/>
              <a:cxnLst/>
              <a:rect l="l" t="t" r="r" b="b"/>
              <a:pathLst>
                <a:path w="36388005" h="8767717">
                  <a:moveTo>
                    <a:pt x="0" y="0"/>
                  </a:moveTo>
                  <a:lnTo>
                    <a:pt x="0" y="8767717"/>
                  </a:lnTo>
                  <a:lnTo>
                    <a:pt x="34165124" y="8767717"/>
                  </a:lnTo>
                  <a:cubicBezTo>
                    <a:pt x="35394999" y="8767717"/>
                    <a:pt x="36388005" y="8440663"/>
                    <a:pt x="36388005" y="8036044"/>
                  </a:cubicBezTo>
                  <a:lnTo>
                    <a:pt x="36388005" y="663155"/>
                  </a:lnTo>
                  <a:cubicBezTo>
                    <a:pt x="36388005" y="369276"/>
                    <a:pt x="35864171" y="116523"/>
                    <a:pt x="35106722" y="0"/>
                  </a:cubicBezTo>
                  <a:close/>
                </a:path>
              </a:pathLst>
            </a:custGeom>
            <a:blipFill>
              <a:blip r:embed="rId4">
                <a:alphaModFix amt="86000"/>
              </a:blip>
              <a:stretch>
                <a:fillRect t="-153079" b="-161942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2"/>
          <p:cNvGrpSpPr/>
          <p:nvPr/>
        </p:nvGrpSpPr>
        <p:grpSpPr>
          <a:xfrm rot="5400000">
            <a:off x="13872833" y="-1200007"/>
            <a:ext cx="3287579" cy="5687594"/>
            <a:chOff x="0" y="0"/>
            <a:chExt cx="1932494" cy="3352969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932494" cy="3352969"/>
            </a:xfrm>
            <a:custGeom>
              <a:avLst/>
              <a:gdLst/>
              <a:ahLst/>
              <a:cxnLst/>
              <a:rect l="l" t="t" r="r" b="b"/>
              <a:pathLst>
                <a:path w="1932494" h="3352969">
                  <a:moveTo>
                    <a:pt x="1932494" y="0"/>
                  </a:moveTo>
                  <a:lnTo>
                    <a:pt x="1932494" y="3238669"/>
                  </a:lnTo>
                  <a:lnTo>
                    <a:pt x="966247" y="3352969"/>
                  </a:lnTo>
                  <a:lnTo>
                    <a:pt x="0" y="3238669"/>
                  </a:lnTo>
                  <a:lnTo>
                    <a:pt x="0" y="0"/>
                  </a:lnTo>
                  <a:lnTo>
                    <a:pt x="1932494" y="0"/>
                  </a:lnTo>
                  <a:close/>
                </a:path>
              </a:pathLst>
            </a:custGeom>
            <a:solidFill>
              <a:srgbClr val="2B2B7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9525"/>
              <a:ext cx="1932494" cy="3248194"/>
            </a:xfrm>
            <a:prstGeom prst="rect">
              <a:avLst/>
            </a:prstGeom>
          </p:spPr>
          <p:txBody>
            <a:bodyPr lIns="21260" tIns="21260" rIns="21260" bIns="21260" rtlCol="0" anchor="ctr"/>
            <a:lstStyle/>
            <a:p>
              <a:pPr algn="ctr">
                <a:lnSpc>
                  <a:spcPts val="725"/>
                </a:lnSpc>
              </a:pPr>
              <a:endParaRPr/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13266686" y="403395"/>
            <a:ext cx="4499879" cy="2500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6503"/>
              </a:lnSpc>
            </a:pPr>
            <a:r>
              <a:rPr lang="en-US" sz="6000" dirty="0">
                <a:solidFill>
                  <a:srgbClr val="FFFFFF"/>
                </a:solidFill>
                <a:latin typeface="LEMON MILK Pro VAR"/>
                <a:ea typeface="LEMON MILK Pro VAR"/>
                <a:cs typeface="LEMON MILK Pro VAR"/>
                <a:sym typeface="LEMON MILK Pro VAR"/>
              </a:rPr>
              <a:t>THRIVE with NEAP</a:t>
            </a:r>
          </a:p>
          <a:p>
            <a:pPr algn="r">
              <a:lnSpc>
                <a:spcPts val="6503"/>
              </a:lnSpc>
            </a:pPr>
            <a:r>
              <a:rPr lang="en-US" sz="6000" dirty="0">
                <a:solidFill>
                  <a:srgbClr val="FFFFFF"/>
                </a:solidFill>
                <a:latin typeface="LEMON MILK Pro VAR"/>
                <a:ea typeface="LEMON MILK Pro VAR"/>
                <a:cs typeface="LEMON MILK Pro VAR"/>
                <a:sym typeface="LEMON MILK Pro VAR"/>
              </a:rPr>
              <a:t>Webinars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5796d12-762c-4075-8c00-bbfa76c6a0cc" xsi:nil="true"/>
    <lcf76f155ced4ddcb4097134ff3c332f xmlns="620ae1ae-4721-41fb-89df-6594621e9b60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DA42B7E13364B419E5C3182DA222F0B" ma:contentTypeVersion="19" ma:contentTypeDescription="Create a new document." ma:contentTypeScope="" ma:versionID="54a5ce60f42a0880ebced8d75f56035a">
  <xsd:schema xmlns:xsd="http://www.w3.org/2001/XMLSchema" xmlns:xs="http://www.w3.org/2001/XMLSchema" xmlns:p="http://schemas.microsoft.com/office/2006/metadata/properties" xmlns:ns2="620ae1ae-4721-41fb-89df-6594621e9b60" xmlns:ns3="45796d12-762c-4075-8c00-bbfa76c6a0cc" targetNamespace="http://schemas.microsoft.com/office/2006/metadata/properties" ma:root="true" ma:fieldsID="c7c9f0d60a8a50b883a866a284991775" ns2:_="" ns3:_="">
    <xsd:import namespace="620ae1ae-4721-41fb-89df-6594621e9b60"/>
    <xsd:import namespace="45796d12-762c-4075-8c00-bbfa76c6a0c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0ae1ae-4721-41fb-89df-6594621e9b6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6dd0fda3-6229-4275-be83-385b7aecffa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796d12-762c-4075-8c00-bbfa76c6a0cc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0e123ab2-0b8c-4c85-adbe-c301d66d481a}" ma:internalName="TaxCatchAll" ma:showField="CatchAllData" ma:web="45796d12-762c-4075-8c00-bbfa76c6a0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B943FDA-F23A-4D1F-BF7A-23FF1A79A5F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56252A4-5F3F-4D23-B72B-8FC277D9EBDC}">
  <ds:schemaRefs>
    <ds:schemaRef ds:uri="http://schemas.microsoft.com/office/2006/metadata/properties"/>
    <ds:schemaRef ds:uri="http://schemas.microsoft.com/office/infopath/2007/PartnerControls"/>
    <ds:schemaRef ds:uri="45796d12-762c-4075-8c00-bbfa76c6a0cc"/>
    <ds:schemaRef ds:uri="620ae1ae-4721-41fb-89df-6594621e9b60"/>
  </ds:schemaRefs>
</ds:datastoreItem>
</file>

<file path=customXml/itemProps3.xml><?xml version="1.0" encoding="utf-8"?>
<ds:datastoreItem xmlns:ds="http://schemas.openxmlformats.org/officeDocument/2006/customXml" ds:itemID="{775B9ED4-E6F5-45C8-8D5D-E8EC259911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20ae1ae-4721-41fb-89df-6594621e9b60"/>
    <ds:schemaRef ds:uri="45796d12-762c-4075-8c00-bbfa76c6a0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119</Words>
  <Application>Microsoft Office PowerPoint</Application>
  <PresentationFormat>Custom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LEMON MILK Pro VAR</vt:lpstr>
      <vt:lpstr>Montserrat</vt:lpstr>
      <vt:lpstr>Montserrat Bold</vt:lpstr>
      <vt:lpstr>Calibri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NEAP THRIVE 2026_PPT</dc:title>
  <dc:creator>Sara Rotjan</dc:creator>
  <cp:lastModifiedBy>Sara Rotjan</cp:lastModifiedBy>
  <cp:revision>4</cp:revision>
  <dcterms:created xsi:type="dcterms:W3CDTF">2006-08-16T00:00:00Z</dcterms:created>
  <dcterms:modified xsi:type="dcterms:W3CDTF">2026-02-20T16:57:33Z</dcterms:modified>
  <dc:identifier>DAHBsMmyAr4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0x0101003DA42B7E13364B419E5C3182DA222F0B</vt:lpwstr>
  </property>
  <property fmtid="{D5CDD505-2E9C-101B-9397-08002B2CF9AE}" pid="3" name="MediaServiceImageTags">
    <vt:lpwstr/>
  </property>
</Properties>
</file>